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sldIdLst>
    <p:sldId id="256" r:id="rId2"/>
    <p:sldId id="260" r:id="rId3"/>
    <p:sldId id="270" r:id="rId4"/>
    <p:sldId id="271" r:id="rId5"/>
    <p:sldId id="277" r:id="rId6"/>
    <p:sldId id="272" r:id="rId7"/>
    <p:sldId id="262" r:id="rId8"/>
    <p:sldId id="275" r:id="rId9"/>
    <p:sldId id="257" r:id="rId10"/>
    <p:sldId id="265" r:id="rId11"/>
    <p:sldId id="269" r:id="rId12"/>
    <p:sldId id="276" r:id="rId13"/>
    <p:sldId id="259" r:id="rId14"/>
    <p:sldId id="281" r:id="rId15"/>
    <p:sldId id="263" r:id="rId16"/>
    <p:sldId id="267" r:id="rId17"/>
    <p:sldId id="266" r:id="rId18"/>
    <p:sldId id="274" r:id="rId19"/>
    <p:sldId id="280" r:id="rId20"/>
    <p:sldId id="264" r:id="rId21"/>
    <p:sldId id="268" r:id="rId22"/>
    <p:sldId id="258" r:id="rId23"/>
    <p:sldId id="261" r:id="rId24"/>
    <p:sldId id="278" r:id="rId25"/>
    <p:sldId id="273" r:id="rId26"/>
    <p:sldId id="279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443"/>
    <p:restoredTop sz="90821"/>
  </p:normalViewPr>
  <p:slideViewPr>
    <p:cSldViewPr snapToGrid="0" snapToObjects="1">
      <p:cViewPr varScale="1">
        <p:scale>
          <a:sx n="113" d="100"/>
          <a:sy n="113" d="100"/>
        </p:scale>
        <p:origin x="120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151780-0A13-584C-A063-C5DB003F6F4F}" type="datetimeFigureOut">
              <a:rPr lang="en-US" smtClean="0"/>
              <a:t>1/28/19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22F12F-C180-2E46-9121-9AC735E095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7294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William Edwards Deming (Statistician, 1900-1993)</a:t>
            </a:r>
          </a:p>
          <a:p>
            <a:r>
              <a:rPr lang="en-US" dirty="0"/>
              <a:t>Phil Zuckerman (Sociologist, 1969- )</a:t>
            </a:r>
          </a:p>
          <a:p>
            <a:r>
              <a:rPr lang="en-US" dirty="0"/>
              <a:t>Edgar Allan Poe (Author, 1809-1849)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22F12F-C180-2E46-9121-9AC735E095D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3917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A550C5-F317-694E-89EE-09DC357848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1537B47-0B2E-9F4E-8DD1-64E372066A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F57860-561E-FD4E-817E-257E6B1C9E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BCE47-8C8F-FD4D-9837-93001E4C6168}" type="datetimeFigureOut">
              <a:rPr lang="en-US" smtClean="0"/>
              <a:t>1/28/19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A50619-7EA0-A341-A571-1AF700870F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484D54-FFF6-9441-B085-0788BF594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1D34A-E473-C741-AE3F-549E8A6E57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8435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3F9701-F1F4-AB4C-B104-58DB7F5F3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AD3B65B-7782-AA40-B7C1-4F2174FA9B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790A99-0B0F-514A-A4EB-60185AC737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BCE47-8C8F-FD4D-9837-93001E4C6168}" type="datetimeFigureOut">
              <a:rPr lang="en-US" smtClean="0"/>
              <a:t>1/28/19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8C2F53-7183-484A-91DD-1A992EB45B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1B5C95-018B-8041-A755-1A0213205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1D34A-E473-C741-AE3F-549E8A6E57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63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18CA151-5177-1645-99E8-C8E7E9FAA54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03612D0-6AB8-C842-A09F-D2F28DE7C3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6DC141-C6B3-244F-9321-0D240C54A4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BCE47-8C8F-FD4D-9837-93001E4C6168}" type="datetimeFigureOut">
              <a:rPr lang="en-US" smtClean="0"/>
              <a:t>1/28/19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438900-6B51-A643-ADD1-EBA9A39A5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AC3DC3-95A2-8F4B-AF35-32324F311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1D34A-E473-C741-AE3F-549E8A6E57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903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71D2D1-B7B7-1B47-A24D-2716894E3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C186CC-495C-5B46-B3A7-D0BA8CA636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B54ECA-75FA-1A4D-8588-FC6D219E40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BCE47-8C8F-FD4D-9837-93001E4C6168}" type="datetimeFigureOut">
              <a:rPr lang="en-US" smtClean="0"/>
              <a:t>1/28/19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E7F0D3-4748-A64F-B1A9-86A7C1A10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98703C-80A3-8D4D-AEDD-ADF4D996D9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1D34A-E473-C741-AE3F-549E8A6E57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811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31B4AE-6001-9A4B-8E2E-8759CF6FD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F3479E-24A5-C343-AB18-CC02C9130D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7A32AF-4277-424C-AA58-BE3005C6DF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BCE47-8C8F-FD4D-9837-93001E4C6168}" type="datetimeFigureOut">
              <a:rPr lang="en-US" smtClean="0"/>
              <a:t>1/28/19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F1098E-A7D1-C747-8210-1592BD712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FF0F43-7B5C-AC44-9834-EBC8E6B93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1D34A-E473-C741-AE3F-549E8A6E57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528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1FDB53-DFC8-A94A-98BA-6B3D45FBF4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5D9397-B156-E749-8A98-A44AF44315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9977B1-0D45-984B-A934-D4A4D65F85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C7CC02-0FA9-8342-9141-517157D27F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BCE47-8C8F-FD4D-9837-93001E4C6168}" type="datetimeFigureOut">
              <a:rPr lang="en-US" smtClean="0"/>
              <a:t>1/28/19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7B7C61-DA02-4946-95E4-B1875B617A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C4D7BE-D02D-8F45-849A-2C23FE879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1D34A-E473-C741-AE3F-549E8A6E57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2088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74A1E-D936-284E-96C1-125E2378A7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C4093B-D0C8-6D43-A2F9-6602B80E08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B10D47-1008-9141-8DE8-3B91C03333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6B16C5E-FDA1-AB46-ACB0-61F2931B817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CBBCC80-EC08-7C41-8E1A-1EF4796A01C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3CB023-9A35-2A44-AC10-8CE24C3014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BCE47-8C8F-FD4D-9837-93001E4C6168}" type="datetimeFigureOut">
              <a:rPr lang="en-US" smtClean="0"/>
              <a:t>1/28/19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E2B81D9-D229-0A47-BBD3-7B8518AAA6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21314D8-CD09-1B41-B617-B63B26A84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1D34A-E473-C741-AE3F-549E8A6E57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3194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79333F-457F-6C4C-82BB-E4290FAA9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3BFE8A7-B74F-DB43-9908-DFBFB02158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BCE47-8C8F-FD4D-9837-93001E4C6168}" type="datetimeFigureOut">
              <a:rPr lang="en-US" smtClean="0"/>
              <a:t>1/28/19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0C360E-9D35-134E-A3BA-8F409B00E4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95FBD5-2EB7-6747-872A-E0B933024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1D34A-E473-C741-AE3F-549E8A6E57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3516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4773223-9F54-0D4E-AF58-BFDE7D7FE3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BCE47-8C8F-FD4D-9837-93001E4C6168}" type="datetimeFigureOut">
              <a:rPr lang="en-US" smtClean="0"/>
              <a:t>1/28/19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D9EAA7A-418C-774C-9A45-0553D2CA6D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C6F991-AF11-4F4C-AC52-7DB4F1C5D0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1D34A-E473-C741-AE3F-549E8A6E57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2151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1E20AC-31A0-5E41-A8D3-8E566A0916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A7DAB3-7523-E243-9C64-0D3CA4C389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B83520-7825-BB44-905C-FDD43F930B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D0DADA-F8C5-6241-AD82-653A8DC304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BCE47-8C8F-FD4D-9837-93001E4C6168}" type="datetimeFigureOut">
              <a:rPr lang="en-US" smtClean="0"/>
              <a:t>1/28/19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EC1185-6246-F84B-821A-72EDE1347D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7A3017-FC65-EC43-89D1-B3E8A40E4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1D34A-E473-C741-AE3F-549E8A6E57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4220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B511F9-2A85-4C40-9282-3BFAEEFC76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8A40650-4A04-314A-AD8F-D89E976A85D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BB8BA3-300A-B340-A08D-574932734D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A4F4E8-23F0-294F-AC35-288AF7B933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BCE47-8C8F-FD4D-9837-93001E4C6168}" type="datetimeFigureOut">
              <a:rPr lang="en-US" smtClean="0"/>
              <a:t>1/28/19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668A8C-542E-C44B-BE56-C1974ABEC6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A4652E-94B4-F44F-93BE-96317C8F6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1D34A-E473-C741-AE3F-549E8A6E57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7464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D85670B-895B-5249-8E83-2D3A74112A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A863E7-95EC-514A-83BD-04AAF3F64D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C8B244-ED1F-CB4F-AF4F-1E6BCD2F9B4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6BCE47-8C8F-FD4D-9837-93001E4C6168}" type="datetimeFigureOut">
              <a:rPr lang="en-US" smtClean="0"/>
              <a:t>1/28/19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87DB70-5B7F-1545-A990-352716B981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2AC11B-B43D-1C43-AD0E-A9914AE5AE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F1D34A-E473-C741-AE3F-549E8A6E57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7749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tiff"/><Relationship Id="rId4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hyperlink" Target="https://www.youtube.com/watch?v=O_TBhQE18Kk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www.youtube.com/watch?v=e9R91p_sWqk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hyperlink" Target="https://github.com/nicolagheza/Data-Madness-Ecommerce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youtu.be/nw99g_YJvvk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u7uylM19VTY" TargetMode="External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hyperlink" Target="https://www.youtube.com/watch?v=6rwT90aM7Gg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hyperlink" Target="https://www.youtube.com/watch?v=vfMunvtmQu4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jpwDHPU5WIk" TargetMode="External"/><Relationship Id="rId2" Type="http://schemas.openxmlformats.org/officeDocument/2006/relationships/hyperlink" Target="https://github.com/nikvaessen/da-madnes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hyperlink" Target="https://www.youtube.com/watch?v=G0uQnirDiZw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hyperlink" Target="https://github.com/HerraHiekka/DataMadness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hyperlink" Target="https://www.youtube.com/watch?v=4wWrvu8-xJU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N8Kh3QOCEsA" TargetMode="External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hyperlink" Target="https://www.youtube.com/watch?v=3JseodovUJg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youtu.be/gWKIpVLyTZ8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www.youtube.com/watch?v=UWxubi8tkbw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hyperlink" Target="https://github.com/Lobscob/Data-Madness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hyperlink" Target="https://vimeo.com/262053828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kx7sUaNLqrw" TargetMode="External"/><Relationship Id="rId2" Type="http://schemas.openxmlformats.org/officeDocument/2006/relationships/hyperlink" Target="https://github.com/iuliaferoli/data_madnes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tif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gallery.moovly.com/video/f7bad196-2ff2-471d-be24-4b52815282ca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owtoon.com/c/bC7GP75SZQR/1/m" TargetMode="External"/><Relationship Id="rId2" Type="http://schemas.openxmlformats.org/officeDocument/2006/relationships/hyperlink" Target="https://github.com/weidler/music-madness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tiff"/><Relationship Id="rId4" Type="http://schemas.openxmlformats.org/officeDocument/2006/relationships/hyperlink" Target="https://youtu.be/pjzG-eFzCug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hyperlink" Target="https://www.youtube.com/watch?v=QcB1YcMFyMI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wouterleeftink/travel-madness" TargetMode="External"/><Relationship Id="rId2" Type="http://schemas.openxmlformats.org/officeDocument/2006/relationships/hyperlink" Target="https://www.youtube.com/watch?v=kdDxYdHq4bM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XKY3nBiIuN0" TargetMode="External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swengeler/AounisAwefulAccidentsFeatWengelersWoefulWreckages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W1x3KA9zCOk" TargetMode="External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hyperlink" Target="https://drive.google.com/file/d/1UW5VzxpgnQ8ynIf6KskpMxp_D7_md1o2/view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hyperlink" Target="https://www.youtube.com/watch?v=etjyzgokN5Y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XHsbQNyn44c" TargetMode="External"/><Relationship Id="rId2" Type="http://schemas.openxmlformats.org/officeDocument/2006/relationships/hyperlink" Target="https://github.com/Lobscob/Data-Madnes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45197C99-A93B-8E4F-9B7C-14016F465E82}"/>
              </a:ext>
            </a:extLst>
          </p:cNvPr>
          <p:cNvGrpSpPr/>
          <p:nvPr/>
        </p:nvGrpSpPr>
        <p:grpSpPr>
          <a:xfrm>
            <a:off x="195940" y="2235753"/>
            <a:ext cx="11996060" cy="1765024"/>
            <a:chOff x="195940" y="308652"/>
            <a:chExt cx="11996060" cy="1765024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40F22A7-90C1-B642-B919-F9EF9D251E87}"/>
                </a:ext>
              </a:extLst>
            </p:cNvPr>
            <p:cNvSpPr txBox="1"/>
            <p:nvPr/>
          </p:nvSpPr>
          <p:spPr>
            <a:xfrm>
              <a:off x="195940" y="375556"/>
              <a:ext cx="10825845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0" b="1" dirty="0">
                  <a:solidFill>
                    <a:srgbClr val="FF0000"/>
                  </a:solidFill>
                  <a:latin typeface="American Typewriter" panose="02090604020004020304" pitchFamily="18" charset="77"/>
                  <a:ea typeface="Brush Script MT" panose="03060802040406070304" pitchFamily="66" charset="-122"/>
                  <a:cs typeface="Brush Script MT" panose="03060802040406070304" pitchFamily="66" charset="-122"/>
                </a:rPr>
                <a:t>Theory without data is myth:</a:t>
              </a:r>
              <a:br>
                <a:rPr lang="en-US" sz="5000" b="1" dirty="0">
                  <a:solidFill>
                    <a:srgbClr val="FF0000"/>
                  </a:solidFill>
                  <a:latin typeface="American Typewriter" panose="02090604020004020304" pitchFamily="18" charset="77"/>
                  <a:ea typeface="Brush Script MT" panose="03060802040406070304" pitchFamily="66" charset="-122"/>
                  <a:cs typeface="Brush Script MT" panose="03060802040406070304" pitchFamily="66" charset="-122"/>
                </a:rPr>
              </a:br>
              <a:r>
                <a:rPr lang="en-US" sz="5000" b="1" dirty="0">
                  <a:solidFill>
                    <a:srgbClr val="FF0000"/>
                  </a:solidFill>
                  <a:latin typeface="American Typewriter" panose="02090604020004020304" pitchFamily="18" charset="77"/>
                  <a:ea typeface="Brush Script MT" panose="03060802040406070304" pitchFamily="66" charset="-122"/>
                  <a:cs typeface="Brush Script MT" panose="03060802040406070304" pitchFamily="66" charset="-122"/>
                </a:rPr>
                <a:t>data without theory is madness.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E9D51F0-CE71-6043-9744-C4B1236951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871533" y="308652"/>
              <a:ext cx="1320467" cy="1765024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AFAD350-F85D-494B-87DE-DA3DDAD41355}"/>
              </a:ext>
            </a:extLst>
          </p:cNvPr>
          <p:cNvGrpSpPr/>
          <p:nvPr/>
        </p:nvGrpSpPr>
        <p:grpSpPr>
          <a:xfrm>
            <a:off x="195940" y="4688928"/>
            <a:ext cx="11996060" cy="1938992"/>
            <a:chOff x="195940" y="2550664"/>
            <a:chExt cx="11996060" cy="1938992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FC3A116-75BA-4D4C-BF4A-5F43C9CD674D}"/>
                </a:ext>
              </a:extLst>
            </p:cNvPr>
            <p:cNvSpPr/>
            <p:nvPr/>
          </p:nvSpPr>
          <p:spPr>
            <a:xfrm>
              <a:off x="195940" y="2550664"/>
              <a:ext cx="10270674" cy="193899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4000" b="1" i="0" dirty="0">
                  <a:solidFill>
                    <a:srgbClr val="002060"/>
                  </a:solidFill>
                  <a:effectLst/>
                  <a:latin typeface="Chalkduster" panose="03050602040202020205" pitchFamily="66" charset="77"/>
                </a:rPr>
                <a:t>That which you mistake</a:t>
              </a:r>
              <a:br>
                <a:rPr lang="en-US" sz="4000" b="1" i="0" dirty="0">
                  <a:solidFill>
                    <a:srgbClr val="002060"/>
                  </a:solidFill>
                  <a:effectLst/>
                  <a:latin typeface="Chalkduster" panose="03050602040202020205" pitchFamily="66" charset="77"/>
                </a:rPr>
              </a:br>
              <a:r>
                <a:rPr lang="en-US" sz="4000" b="1" i="0" dirty="0">
                  <a:solidFill>
                    <a:srgbClr val="002060"/>
                  </a:solidFill>
                  <a:effectLst/>
                  <a:latin typeface="Chalkduster" panose="03050602040202020205" pitchFamily="66" charset="77"/>
                </a:rPr>
                <a:t>for madness is but</a:t>
              </a:r>
              <a:br>
                <a:rPr lang="en-US" sz="4000" b="1" i="0" dirty="0">
                  <a:solidFill>
                    <a:srgbClr val="002060"/>
                  </a:solidFill>
                  <a:effectLst/>
                  <a:latin typeface="Chalkduster" panose="03050602040202020205" pitchFamily="66" charset="77"/>
                </a:rPr>
              </a:br>
              <a:r>
                <a:rPr lang="en-US" sz="4000" b="1" i="0" dirty="0">
                  <a:solidFill>
                    <a:srgbClr val="002060"/>
                  </a:solidFill>
                  <a:effectLst/>
                  <a:latin typeface="Chalkduster" panose="03050602040202020205" pitchFamily="66" charset="77"/>
                </a:rPr>
                <a:t>an </a:t>
              </a:r>
              <a:r>
                <a:rPr lang="en-US" sz="4000" b="1" i="0" dirty="0" err="1">
                  <a:solidFill>
                    <a:srgbClr val="002060"/>
                  </a:solidFill>
                  <a:effectLst/>
                  <a:latin typeface="Chalkduster" panose="03050602040202020205" pitchFamily="66" charset="77"/>
                </a:rPr>
                <a:t>overacuteness</a:t>
              </a:r>
              <a:r>
                <a:rPr lang="en-US" sz="4000" b="1" i="0" dirty="0">
                  <a:solidFill>
                    <a:srgbClr val="002060"/>
                  </a:solidFill>
                  <a:effectLst/>
                  <a:latin typeface="Chalkduster" panose="03050602040202020205" pitchFamily="66" charset="77"/>
                </a:rPr>
                <a:t> of the senses</a:t>
              </a: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5967268-310F-4445-A4AE-3733ACB6AA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871533" y="2550664"/>
              <a:ext cx="1320467" cy="1797302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BDDB5B4-1B27-6E46-A619-C79F59C938D2}"/>
              </a:ext>
            </a:extLst>
          </p:cNvPr>
          <p:cNvGrpSpPr/>
          <p:nvPr/>
        </p:nvGrpSpPr>
        <p:grpSpPr>
          <a:xfrm>
            <a:off x="195940" y="198022"/>
            <a:ext cx="11996060" cy="1730828"/>
            <a:chOff x="195940" y="4914898"/>
            <a:chExt cx="11996060" cy="1730828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6027710-DBD4-A542-9AED-AD9390F15242}"/>
                </a:ext>
              </a:extLst>
            </p:cNvPr>
            <p:cNvSpPr/>
            <p:nvPr/>
          </p:nvSpPr>
          <p:spPr>
            <a:xfrm>
              <a:off x="195940" y="5395592"/>
              <a:ext cx="10012677" cy="769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400" b="1" i="0" dirty="0">
                  <a:effectLst/>
                  <a:latin typeface="Bodoni 72 Smallcaps Book" pitchFamily="2" charset="0"/>
                </a:rPr>
                <a:t>In God we trust. All others must bring data.</a:t>
              </a:r>
              <a:endParaRPr lang="en-US" sz="4400" b="1" dirty="0">
                <a:latin typeface="Bodoni 72 Smallcaps Book" pitchFamily="2" charset="0"/>
              </a:endParaRP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F72C961D-A9E3-314D-88B9-4206FF44077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871533" y="4914898"/>
              <a:ext cx="1320467" cy="173082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417863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B394FA-AA90-844A-9CA3-6D693009A6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Olympic Games Medals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D7C58B-47F7-C94B-94B5-B008A8498B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By Jonty and Megan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164931F-BDF9-3649-B71A-B108FB749350}"/>
              </a:ext>
            </a:extLst>
          </p:cNvPr>
          <p:cNvSpPr/>
          <p:nvPr/>
        </p:nvSpPr>
        <p:spPr>
          <a:xfrm>
            <a:off x="838200" y="2966748"/>
            <a:ext cx="769935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hlinkClick r:id="rId2"/>
              </a:rPr>
              <a:t>https://</a:t>
            </a:r>
            <a:r>
              <a:rPr lang="en-US" sz="2800" dirty="0" err="1">
                <a:hlinkClick r:id="rId2"/>
              </a:rPr>
              <a:t>www.youtube.com</a:t>
            </a:r>
            <a:r>
              <a:rPr lang="en-US" sz="2800" dirty="0">
                <a:hlinkClick r:id="rId2"/>
              </a:rPr>
              <a:t>/</a:t>
            </a:r>
            <a:r>
              <a:rPr lang="en-US" sz="2800" dirty="0" err="1">
                <a:hlinkClick r:id="rId2"/>
              </a:rPr>
              <a:t>watch?v</a:t>
            </a:r>
            <a:r>
              <a:rPr lang="en-US" sz="2800" dirty="0">
                <a:hlinkClick r:id="rId2"/>
              </a:rPr>
              <a:t>=O_TBhQE18Kk</a:t>
            </a:r>
            <a:endParaRPr lang="en-US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1720F6-EE10-A84C-B8E3-B3CAE7065F8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31858" y="0"/>
            <a:ext cx="3560142" cy="2240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2376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91316-61BE-984C-8BC8-0833783CA4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airbnb</a:t>
            </a:r>
            <a:r>
              <a:rPr lang="en-US" dirty="0"/>
              <a:t> statistics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0B3449-3C3F-AE4F-B97A-EAF45D7B0F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By Carla and Esther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CD6ED58-20AB-2644-8B11-BF7579A563DE}"/>
              </a:ext>
            </a:extLst>
          </p:cNvPr>
          <p:cNvSpPr/>
          <p:nvPr/>
        </p:nvSpPr>
        <p:spPr>
          <a:xfrm>
            <a:off x="838200" y="3113706"/>
            <a:ext cx="76819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hlinkClick r:id="rId2"/>
              </a:rPr>
              <a:t>https://</a:t>
            </a:r>
            <a:r>
              <a:rPr lang="en-US" sz="2800" dirty="0" err="1">
                <a:hlinkClick r:id="rId2"/>
              </a:rPr>
              <a:t>www.youtube.com</a:t>
            </a:r>
            <a:r>
              <a:rPr lang="en-US" sz="2800" dirty="0">
                <a:hlinkClick r:id="rId2"/>
              </a:rPr>
              <a:t>/</a:t>
            </a:r>
            <a:r>
              <a:rPr lang="en-US" sz="2800" dirty="0" err="1">
                <a:hlinkClick r:id="rId2"/>
              </a:rPr>
              <a:t>watch?v</a:t>
            </a:r>
            <a:r>
              <a:rPr lang="en-US" sz="2800" dirty="0">
                <a:hlinkClick r:id="rId2"/>
              </a:rPr>
              <a:t>=e9R91p_sWqk</a:t>
            </a:r>
            <a:endParaRPr lang="en-US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71351B-9794-2347-82BF-12CD022B14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6700" y="0"/>
            <a:ext cx="5575300" cy="156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0645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C8FDBA-C0A2-B24A-8C2D-C4296F293F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UK e-commerce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971A7-B101-EA40-9308-842F15E07A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By Leonardo and Nicola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71A57CD-54E8-9A4B-9BDB-4B9563295AEB}"/>
              </a:ext>
            </a:extLst>
          </p:cNvPr>
          <p:cNvSpPr/>
          <p:nvPr/>
        </p:nvSpPr>
        <p:spPr>
          <a:xfrm>
            <a:off x="838200" y="4197237"/>
            <a:ext cx="88637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0" i="0" dirty="0">
                <a:solidFill>
                  <a:srgbClr val="111111"/>
                </a:solidFill>
                <a:effectLst/>
                <a:latin typeface="TSB5PlainFF"/>
                <a:hlinkClick r:id="rId2"/>
              </a:rPr>
              <a:t>https://</a:t>
            </a:r>
            <a:r>
              <a:rPr lang="en-US" sz="2800" b="0" i="0" dirty="0" err="1">
                <a:solidFill>
                  <a:srgbClr val="111111"/>
                </a:solidFill>
                <a:effectLst/>
                <a:latin typeface="TSB5PlainFF"/>
                <a:hlinkClick r:id="rId2"/>
              </a:rPr>
              <a:t>github.com</a:t>
            </a:r>
            <a:r>
              <a:rPr lang="en-US" sz="2800" b="0" i="0" dirty="0">
                <a:solidFill>
                  <a:srgbClr val="111111"/>
                </a:solidFill>
                <a:effectLst/>
                <a:latin typeface="TSB5PlainFF"/>
                <a:hlinkClick r:id="rId2"/>
              </a:rPr>
              <a:t>/</a:t>
            </a:r>
            <a:r>
              <a:rPr lang="en-US" sz="2800" b="0" i="0" dirty="0" err="1">
                <a:solidFill>
                  <a:srgbClr val="111111"/>
                </a:solidFill>
                <a:effectLst/>
                <a:latin typeface="TSB5PlainFF"/>
                <a:hlinkClick r:id="rId2"/>
              </a:rPr>
              <a:t>nicolagheza</a:t>
            </a:r>
            <a:r>
              <a:rPr lang="en-US" sz="2800" b="0" i="0" dirty="0">
                <a:solidFill>
                  <a:srgbClr val="111111"/>
                </a:solidFill>
                <a:effectLst/>
                <a:latin typeface="TSB5PlainFF"/>
                <a:hlinkClick r:id="rId2"/>
              </a:rPr>
              <a:t>/Data-Madness-Ecommerce</a:t>
            </a:r>
            <a:endParaRPr lang="en-US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8E75BB-2394-F044-8937-BF6253E49FC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05157" y="-25878"/>
            <a:ext cx="3586843" cy="239122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485E854-D256-F847-993C-17E0C3BEFF12}"/>
              </a:ext>
            </a:extLst>
          </p:cNvPr>
          <p:cNvSpPr/>
          <p:nvPr/>
        </p:nvSpPr>
        <p:spPr>
          <a:xfrm>
            <a:off x="838200" y="3344939"/>
            <a:ext cx="466762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0" i="0" dirty="0">
                <a:solidFill>
                  <a:srgbClr val="111111"/>
                </a:solidFill>
                <a:effectLst/>
                <a:latin typeface="TSB5PlainFF"/>
                <a:hlinkClick r:id="rId4"/>
              </a:rPr>
              <a:t>https://</a:t>
            </a:r>
            <a:r>
              <a:rPr lang="en-US" sz="2800" b="0" i="0" dirty="0" err="1">
                <a:solidFill>
                  <a:srgbClr val="111111"/>
                </a:solidFill>
                <a:effectLst/>
                <a:latin typeface="TSB5PlainFF"/>
                <a:hlinkClick r:id="rId4"/>
              </a:rPr>
              <a:t>youtu.be</a:t>
            </a:r>
            <a:r>
              <a:rPr lang="en-US" sz="2800" b="0" i="0" dirty="0">
                <a:solidFill>
                  <a:srgbClr val="111111"/>
                </a:solidFill>
                <a:effectLst/>
                <a:latin typeface="TSB5PlainFF"/>
                <a:hlinkClick r:id="rId4"/>
              </a:rPr>
              <a:t>/nw99g_YJvvk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4961700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62911-912E-7A43-BDC6-1240A24E9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Predicting fuel prices in the UK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61BB96-9E60-5B4E-A902-C7FC2C05B0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By Eric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E5BDA0-0242-6E44-AB5F-36774EC6045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70271" y="1"/>
            <a:ext cx="3321729" cy="169068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21C7407-CCA7-5745-AA87-931DDA10F476}"/>
              </a:ext>
            </a:extLst>
          </p:cNvPr>
          <p:cNvSpPr/>
          <p:nvPr/>
        </p:nvSpPr>
        <p:spPr>
          <a:xfrm>
            <a:off x="838200" y="2934091"/>
            <a:ext cx="762240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hlinkClick r:id="rId3"/>
              </a:rPr>
              <a:t>https://</a:t>
            </a:r>
            <a:r>
              <a:rPr lang="en-US" sz="2800" dirty="0" err="1">
                <a:hlinkClick r:id="rId3"/>
              </a:rPr>
              <a:t>www.youtube.com</a:t>
            </a:r>
            <a:r>
              <a:rPr lang="en-US" sz="2800" dirty="0">
                <a:hlinkClick r:id="rId3"/>
              </a:rPr>
              <a:t>/</a:t>
            </a:r>
            <a:r>
              <a:rPr lang="en-US" sz="2800" dirty="0" err="1">
                <a:hlinkClick r:id="rId3"/>
              </a:rPr>
              <a:t>watch?v</a:t>
            </a:r>
            <a:r>
              <a:rPr lang="en-US" sz="2800" dirty="0">
                <a:hlinkClick r:id="rId3"/>
              </a:rPr>
              <a:t>=u7uylM19VTY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6077856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4AFEAE-2907-DA45-8F4C-FF45E457F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Brexit or not to Brexit?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5E6C86-1D2D-484D-AA05-2DC9C7833B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By </a:t>
            </a:r>
            <a:r>
              <a:rPr lang="en-US" dirty="0" err="1"/>
              <a:t>Aleksas</a:t>
            </a:r>
            <a:r>
              <a:rPr lang="en-US" dirty="0"/>
              <a:t> and </a:t>
            </a:r>
            <a:r>
              <a:rPr lang="en-US" dirty="0" err="1"/>
              <a:t>Callum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9DF68A7-5E9D-134F-A616-F7334272709B}"/>
              </a:ext>
            </a:extLst>
          </p:cNvPr>
          <p:cNvSpPr/>
          <p:nvPr/>
        </p:nvSpPr>
        <p:spPr>
          <a:xfrm>
            <a:off x="838200" y="3211677"/>
            <a:ext cx="775417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0" i="0" dirty="0">
                <a:solidFill>
                  <a:srgbClr val="11111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https://</a:t>
            </a:r>
            <a:r>
              <a:rPr lang="en-US" sz="2800" b="0" i="0" dirty="0" err="1">
                <a:solidFill>
                  <a:srgbClr val="11111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www.youtube.com</a:t>
            </a:r>
            <a:r>
              <a:rPr lang="en-US" sz="2800" b="0" i="0" dirty="0">
                <a:solidFill>
                  <a:srgbClr val="11111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/</a:t>
            </a:r>
            <a:r>
              <a:rPr lang="en-US" sz="2800" b="0" i="0" dirty="0" err="1">
                <a:solidFill>
                  <a:srgbClr val="11111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watch?v</a:t>
            </a:r>
            <a:r>
              <a:rPr lang="en-US" sz="2800" b="0" i="0" dirty="0">
                <a:solidFill>
                  <a:srgbClr val="11111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=6rwT90aM7Gg</a:t>
            </a: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75AE9E-FD2C-004A-B9CB-BD23082D3D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2930" y="0"/>
            <a:ext cx="4529069" cy="1690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974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FC72B-CF7F-A248-B10A-E9C813717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Exploring History’s Famous People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2CA38E-42BE-FD4D-A6E4-9CB4E91CC0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By Alexander and Raffaele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6030D26-34D3-B542-923F-8B6B3615CCC1}"/>
              </a:ext>
            </a:extLst>
          </p:cNvPr>
          <p:cNvSpPr/>
          <p:nvPr/>
        </p:nvSpPr>
        <p:spPr>
          <a:xfrm>
            <a:off x="838200" y="2966748"/>
            <a:ext cx="772910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hlinkClick r:id="rId2"/>
              </a:rPr>
              <a:t>https://</a:t>
            </a:r>
            <a:r>
              <a:rPr lang="en-US" sz="2800" dirty="0" err="1">
                <a:hlinkClick r:id="rId2"/>
              </a:rPr>
              <a:t>www.youtube.com</a:t>
            </a:r>
            <a:r>
              <a:rPr lang="en-US" sz="2800" dirty="0">
                <a:hlinkClick r:id="rId2"/>
              </a:rPr>
              <a:t>/</a:t>
            </a:r>
            <a:r>
              <a:rPr lang="en-US" sz="2800" dirty="0" err="1">
                <a:hlinkClick r:id="rId2"/>
              </a:rPr>
              <a:t>watch?v</a:t>
            </a:r>
            <a:r>
              <a:rPr lang="en-US" sz="2800" dirty="0">
                <a:hlinkClick r:id="rId2"/>
              </a:rPr>
              <a:t>=vfMunvtmQu4</a:t>
            </a:r>
            <a:endParaRPr lang="en-US" sz="2800" dirty="0"/>
          </a:p>
        </p:txBody>
      </p:sp>
      <p:pic>
        <p:nvPicPr>
          <p:cNvPr id="2050" name="Picture 2" descr="Image result for history's famous people">
            <a:extLst>
              <a:ext uri="{FF2B5EF4-FFF2-40B4-BE49-F238E27FC236}">
                <a16:creationId xmlns:a16="http://schemas.microsoft.com/office/drawing/2014/main" id="{E678787E-84CE-B64E-A178-B3C5D88D8E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981458" y="0"/>
            <a:ext cx="3210542" cy="2129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97752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4061E-DDE0-484A-8524-4EA93D11B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Analyzing CITES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1941E4-C507-2C4A-82C7-8A488CF65D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By Bianca and Nik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D8714EE-7AEF-484B-B0B2-5B63E446B476}"/>
              </a:ext>
            </a:extLst>
          </p:cNvPr>
          <p:cNvSpPr/>
          <p:nvPr/>
        </p:nvSpPr>
        <p:spPr>
          <a:xfrm>
            <a:off x="838200" y="4331273"/>
            <a:ext cx="659462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0" i="0" dirty="0">
                <a:solidFill>
                  <a:srgbClr val="111111"/>
                </a:solidFill>
                <a:effectLst/>
                <a:latin typeface="TSB5PlainFF"/>
                <a:hlinkClick r:id="rId2"/>
              </a:rPr>
              <a:t>https://</a:t>
            </a:r>
            <a:r>
              <a:rPr lang="en-US" sz="2800" b="0" i="0" dirty="0" err="1">
                <a:solidFill>
                  <a:srgbClr val="111111"/>
                </a:solidFill>
                <a:effectLst/>
                <a:latin typeface="TSB5PlainFF"/>
                <a:hlinkClick r:id="rId2"/>
              </a:rPr>
              <a:t>github.com</a:t>
            </a:r>
            <a:r>
              <a:rPr lang="en-US" sz="2800" b="0" i="0" dirty="0">
                <a:solidFill>
                  <a:srgbClr val="111111"/>
                </a:solidFill>
                <a:effectLst/>
                <a:latin typeface="TSB5PlainFF"/>
                <a:hlinkClick r:id="rId2"/>
              </a:rPr>
              <a:t>/</a:t>
            </a:r>
            <a:r>
              <a:rPr lang="en-US" sz="2800" b="0" i="0" dirty="0" err="1">
                <a:solidFill>
                  <a:srgbClr val="111111"/>
                </a:solidFill>
                <a:effectLst/>
                <a:latin typeface="TSB5PlainFF"/>
                <a:hlinkClick r:id="rId2"/>
              </a:rPr>
              <a:t>nikvaessen</a:t>
            </a:r>
            <a:r>
              <a:rPr lang="en-US" sz="2800" b="0" i="0" dirty="0">
                <a:solidFill>
                  <a:srgbClr val="111111"/>
                </a:solidFill>
                <a:effectLst/>
                <a:latin typeface="TSB5PlainFF"/>
                <a:hlinkClick r:id="rId2"/>
              </a:rPr>
              <a:t>/da-madness</a:t>
            </a:r>
            <a:endParaRPr lang="en-US" sz="28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AB7E408-FD33-6248-BEB8-F691806A3318}"/>
              </a:ext>
            </a:extLst>
          </p:cNvPr>
          <p:cNvSpPr/>
          <p:nvPr/>
        </p:nvSpPr>
        <p:spPr>
          <a:xfrm>
            <a:off x="838200" y="3374963"/>
            <a:ext cx="773929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hlinkClick r:id="rId3"/>
              </a:rPr>
              <a:t>https://</a:t>
            </a:r>
            <a:r>
              <a:rPr lang="en-US" sz="2800" dirty="0" err="1">
                <a:hlinkClick r:id="rId3"/>
              </a:rPr>
              <a:t>www.youtube.com</a:t>
            </a:r>
            <a:r>
              <a:rPr lang="en-US" sz="2800" dirty="0">
                <a:hlinkClick r:id="rId3"/>
              </a:rPr>
              <a:t>/</a:t>
            </a:r>
            <a:r>
              <a:rPr lang="en-US" sz="2800" dirty="0" err="1">
                <a:hlinkClick r:id="rId3"/>
              </a:rPr>
              <a:t>watch?v</a:t>
            </a:r>
            <a:r>
              <a:rPr lang="en-US" sz="2800" dirty="0">
                <a:hlinkClick r:id="rId3"/>
              </a:rPr>
              <a:t>=jpwDHPU5WIk</a:t>
            </a:r>
            <a:endParaRPr lang="en-US" sz="2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D0420A-02D3-AA42-9180-4FF1D31B3A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19557" y="27328"/>
            <a:ext cx="2672443" cy="2229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7985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080C6-F31F-0045-B9FA-1CA6239DC8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Portuguese students performance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AD6F29-7CCD-CD48-920F-B6FD249B31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By Adam and Leroy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89769E7-BA07-2C4E-9E8E-728CC1DF2533}"/>
              </a:ext>
            </a:extLst>
          </p:cNvPr>
          <p:cNvSpPr/>
          <p:nvPr/>
        </p:nvSpPr>
        <p:spPr>
          <a:xfrm>
            <a:off x="838200" y="2819792"/>
            <a:ext cx="754841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0" i="0" dirty="0">
                <a:effectLst/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https://</a:t>
            </a:r>
            <a:r>
              <a:rPr lang="en-US" sz="2800" b="0" i="0" dirty="0" err="1">
                <a:effectLst/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www.youtube.com</a:t>
            </a:r>
            <a:r>
              <a:rPr lang="en-US" sz="2800" b="0" i="0" dirty="0">
                <a:effectLst/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/</a:t>
            </a:r>
            <a:r>
              <a:rPr lang="en-US" sz="2800" b="0" i="0" dirty="0" err="1">
                <a:effectLst/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watch?v</a:t>
            </a:r>
            <a:r>
              <a:rPr lang="en-US" sz="2800" b="0" i="0" dirty="0">
                <a:effectLst/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=G0uQnirDiZw</a:t>
            </a: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7AFC96-A1A7-DF42-8105-1CFC523B468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57767" y="0"/>
            <a:ext cx="2734233" cy="1821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433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3488C-B054-0D42-ACC9-56CECF292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Measuring Morality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6B354E-8B19-8D40-8C35-E52D43BEE3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By Henry, Martin, Matteo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1C0C15C-FCD9-E544-8C3B-491A1D97DDB0}"/>
              </a:ext>
            </a:extLst>
          </p:cNvPr>
          <p:cNvSpPr/>
          <p:nvPr/>
        </p:nvSpPr>
        <p:spPr>
          <a:xfrm>
            <a:off x="838200" y="2885106"/>
            <a:ext cx="702429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0" i="0" dirty="0">
                <a:solidFill>
                  <a:srgbClr val="111111"/>
                </a:solidFill>
                <a:effectLst/>
                <a:latin typeface="TSB5PlainFF"/>
                <a:hlinkClick r:id="rId2"/>
              </a:rPr>
              <a:t>https://</a:t>
            </a:r>
            <a:r>
              <a:rPr lang="en-US" sz="2800" b="0" i="0" dirty="0" err="1">
                <a:solidFill>
                  <a:srgbClr val="111111"/>
                </a:solidFill>
                <a:effectLst/>
                <a:latin typeface="TSB5PlainFF"/>
                <a:hlinkClick r:id="rId2"/>
              </a:rPr>
              <a:t>github.com</a:t>
            </a:r>
            <a:r>
              <a:rPr lang="en-US" sz="2800" b="0" i="0" dirty="0">
                <a:solidFill>
                  <a:srgbClr val="111111"/>
                </a:solidFill>
                <a:effectLst/>
                <a:latin typeface="TSB5PlainFF"/>
                <a:hlinkClick r:id="rId2"/>
              </a:rPr>
              <a:t>/</a:t>
            </a:r>
            <a:r>
              <a:rPr lang="en-US" sz="2800" b="0" i="0" dirty="0" err="1">
                <a:solidFill>
                  <a:srgbClr val="111111"/>
                </a:solidFill>
                <a:effectLst/>
                <a:latin typeface="TSB5PlainFF"/>
                <a:hlinkClick r:id="rId2"/>
              </a:rPr>
              <a:t>HerraHiekka</a:t>
            </a:r>
            <a:r>
              <a:rPr lang="en-US" sz="2800" b="0" i="0" dirty="0">
                <a:solidFill>
                  <a:srgbClr val="111111"/>
                </a:solidFill>
                <a:effectLst/>
                <a:latin typeface="TSB5PlainFF"/>
                <a:hlinkClick r:id="rId2"/>
              </a:rPr>
              <a:t>/</a:t>
            </a:r>
            <a:r>
              <a:rPr lang="en-US" sz="2800" b="0" i="0" dirty="0" err="1">
                <a:solidFill>
                  <a:srgbClr val="111111"/>
                </a:solidFill>
                <a:effectLst/>
                <a:latin typeface="TSB5PlainFF"/>
                <a:hlinkClick r:id="rId2"/>
              </a:rPr>
              <a:t>DataMadness</a:t>
            </a:r>
            <a:endParaRPr lang="en-US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D9A894-AAF6-3344-B823-E30721A81C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6000" y="0"/>
            <a:ext cx="3556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7989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DB899-0EFD-0F47-B738-BD7CCD01C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Bypassing Morality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E13F9D-E8F5-B64F-A961-DE59B69A52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By Markus and </a:t>
            </a:r>
            <a:r>
              <a:rPr lang="en-US" dirty="0" err="1"/>
              <a:t>Mahyar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0C65991-155C-2548-96F4-B3C598CBDD87}"/>
              </a:ext>
            </a:extLst>
          </p:cNvPr>
          <p:cNvSpPr/>
          <p:nvPr/>
        </p:nvSpPr>
        <p:spPr>
          <a:xfrm>
            <a:off x="838200" y="3631962"/>
            <a:ext cx="760535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hlinkClick r:id="rId2"/>
              </a:rPr>
              <a:t>https://</a:t>
            </a:r>
            <a:r>
              <a:rPr lang="en-US" sz="2800" dirty="0" err="1">
                <a:hlinkClick r:id="rId2"/>
              </a:rPr>
              <a:t>www.youtube.com</a:t>
            </a:r>
            <a:r>
              <a:rPr lang="en-US" sz="2800" dirty="0">
                <a:hlinkClick r:id="rId2"/>
              </a:rPr>
              <a:t>/</a:t>
            </a:r>
            <a:r>
              <a:rPr lang="en-US" sz="2800" dirty="0" err="1">
                <a:hlinkClick r:id="rId2"/>
              </a:rPr>
              <a:t>watch?v</a:t>
            </a:r>
            <a:r>
              <a:rPr lang="en-US" sz="2800" dirty="0">
                <a:hlinkClick r:id="rId2"/>
              </a:rPr>
              <a:t>=4wWrvu8-xJU</a:t>
            </a:r>
            <a:endParaRPr lang="en-US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1AE5F7-CF85-3A42-B739-F47323DB6FE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56898" y="0"/>
            <a:ext cx="3335102" cy="1789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2010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AD8F3ED-CBF1-9043-BA54-D6B6F4F8243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3"/>
          <a:stretch/>
        </p:blipFill>
        <p:spPr>
          <a:xfrm>
            <a:off x="9040711" y="0"/>
            <a:ext cx="3151289" cy="216013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FD178DA-583A-884C-97B6-45ADFDF2AE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Crime analysis in San Francisco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D9A2A91-13C7-8F4C-8431-F5869052EA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69963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By Jose and Pablo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B40C57A-C35B-B948-9947-522FCF93B1D0}"/>
              </a:ext>
            </a:extLst>
          </p:cNvPr>
          <p:cNvSpPr/>
          <p:nvPr/>
        </p:nvSpPr>
        <p:spPr>
          <a:xfrm>
            <a:off x="838200" y="3048392"/>
            <a:ext cx="775866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hlinkClick r:id="rId3"/>
              </a:rPr>
              <a:t>https://</a:t>
            </a:r>
            <a:r>
              <a:rPr lang="en-US" sz="2800" dirty="0" err="1">
                <a:hlinkClick r:id="rId3"/>
              </a:rPr>
              <a:t>www.youtube.com</a:t>
            </a:r>
            <a:r>
              <a:rPr lang="en-US" sz="2800" dirty="0">
                <a:hlinkClick r:id="rId3"/>
              </a:rPr>
              <a:t>/</a:t>
            </a:r>
            <a:r>
              <a:rPr lang="en-US" sz="2800" dirty="0" err="1">
                <a:hlinkClick r:id="rId3"/>
              </a:rPr>
              <a:t>watch?v</a:t>
            </a:r>
            <a:r>
              <a:rPr lang="en-US" sz="2800" dirty="0">
                <a:hlinkClick r:id="rId3"/>
              </a:rPr>
              <a:t>=N8Kh3QOCEsA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8368531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A101ED-2F9C-B04D-83C1-263DF2E05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Wine reviews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DB9E2A-2E1B-5444-AE38-89D9918499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By Alexis and Raffaele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6EFE572-79E6-2743-A45A-8618D4714C97}"/>
              </a:ext>
            </a:extLst>
          </p:cNvPr>
          <p:cNvSpPr/>
          <p:nvPr/>
        </p:nvSpPr>
        <p:spPr>
          <a:xfrm>
            <a:off x="838200" y="3113706"/>
            <a:ext cx="744069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hlinkClick r:id="rId2"/>
              </a:rPr>
              <a:t>https://</a:t>
            </a:r>
            <a:r>
              <a:rPr lang="en-US" sz="2800" dirty="0" err="1">
                <a:hlinkClick r:id="rId2"/>
              </a:rPr>
              <a:t>www.youtube.com</a:t>
            </a:r>
            <a:r>
              <a:rPr lang="en-US" sz="2800" dirty="0">
                <a:hlinkClick r:id="rId2"/>
              </a:rPr>
              <a:t>/</a:t>
            </a:r>
            <a:r>
              <a:rPr lang="en-US" sz="2800" dirty="0" err="1">
                <a:hlinkClick r:id="rId2"/>
              </a:rPr>
              <a:t>watch?v</a:t>
            </a:r>
            <a:r>
              <a:rPr lang="en-US" sz="2800" dirty="0">
                <a:hlinkClick r:id="rId2"/>
              </a:rPr>
              <a:t>=3JseodovUJg</a:t>
            </a:r>
            <a:endParaRPr lang="en-US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8E223F-2C03-304B-A08B-FD0DBC8502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9500" y="0"/>
            <a:ext cx="3492500" cy="23241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A6AF190-8E19-BA41-944C-8565876820C5}"/>
              </a:ext>
            </a:extLst>
          </p:cNvPr>
          <p:cNvSpPr/>
          <p:nvPr/>
        </p:nvSpPr>
        <p:spPr>
          <a:xfrm>
            <a:off x="838200" y="4352946"/>
            <a:ext cx="762702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0" i="0" dirty="0">
                <a:solidFill>
                  <a:srgbClr val="111111"/>
                </a:solidFill>
                <a:effectLst/>
                <a:latin typeface="TSB5PlainFF"/>
                <a:hlinkClick r:id="rId4"/>
              </a:rPr>
              <a:t>https://youtu.be/gWKIpVLyTZ8</a:t>
            </a:r>
            <a:r>
              <a:rPr lang="en-US" sz="2800" b="0" i="0" dirty="0">
                <a:solidFill>
                  <a:srgbClr val="111111"/>
                </a:solidFill>
                <a:effectLst/>
                <a:latin typeface="TSB5PlainFF"/>
              </a:rPr>
              <a:t> (Extended version)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7287054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7AFF1B-D368-6A43-B1A0-DCAB8DD35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YouTube trending videos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E88A52-CDE4-1F41-B5F1-BF8B5EEBA0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By Jordy and Sidney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AC09E86-89D1-9940-9DD7-A972D4E81622}"/>
              </a:ext>
            </a:extLst>
          </p:cNvPr>
          <p:cNvSpPr/>
          <p:nvPr/>
        </p:nvSpPr>
        <p:spPr>
          <a:xfrm>
            <a:off x="838200" y="3097377"/>
            <a:ext cx="766363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0" i="0" dirty="0">
                <a:solidFill>
                  <a:srgbClr val="111111"/>
                </a:solidFill>
                <a:effectLst/>
                <a:latin typeface="TSB5PlainFF"/>
                <a:hlinkClick r:id="rId2"/>
              </a:rPr>
              <a:t>https://</a:t>
            </a:r>
            <a:r>
              <a:rPr lang="en-US" sz="2800" b="0" i="0" dirty="0" err="1">
                <a:solidFill>
                  <a:srgbClr val="111111"/>
                </a:solidFill>
                <a:effectLst/>
                <a:latin typeface="TSB5PlainFF"/>
                <a:hlinkClick r:id="rId2"/>
              </a:rPr>
              <a:t>www.youtube.com</a:t>
            </a:r>
            <a:r>
              <a:rPr lang="en-US" sz="2800" b="0" i="0" dirty="0">
                <a:solidFill>
                  <a:srgbClr val="111111"/>
                </a:solidFill>
                <a:effectLst/>
                <a:latin typeface="TSB5PlainFF"/>
                <a:hlinkClick r:id="rId2"/>
              </a:rPr>
              <a:t>/</a:t>
            </a:r>
            <a:r>
              <a:rPr lang="en-US" sz="2800" b="0" i="0" dirty="0" err="1">
                <a:solidFill>
                  <a:srgbClr val="111111"/>
                </a:solidFill>
                <a:effectLst/>
                <a:latin typeface="TSB5PlainFF"/>
                <a:hlinkClick r:id="rId2"/>
              </a:rPr>
              <a:t>watch?v</a:t>
            </a:r>
            <a:r>
              <a:rPr lang="en-US" sz="2800" b="0" i="0" dirty="0">
                <a:solidFill>
                  <a:srgbClr val="111111"/>
                </a:solidFill>
                <a:effectLst/>
                <a:latin typeface="TSB5PlainFF"/>
                <a:hlinkClick r:id="rId2"/>
              </a:rPr>
              <a:t>=UWxubi8tkbw</a:t>
            </a:r>
            <a:endParaRPr lang="en-US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6079E6-2EE0-B74F-82FE-657A40E2D08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36513" y="0"/>
            <a:ext cx="3655487" cy="229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0253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5F2C20-2DF8-9F4E-8C4A-DC62B81ADF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MovieLens</a:t>
            </a:r>
            <a:r>
              <a:rPr lang="en-US" dirty="0"/>
              <a:t>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18DBA8-F5C8-C044-AE57-7F79E70E29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By </a:t>
            </a:r>
            <a:r>
              <a:rPr lang="en-US" dirty="0" err="1"/>
              <a:t>Jeroen</a:t>
            </a:r>
            <a:r>
              <a:rPr lang="en-US" dirty="0"/>
              <a:t> and Xavier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A23733E-DD14-5449-B0EE-EBEA13DC9342}"/>
              </a:ext>
            </a:extLst>
          </p:cNvPr>
          <p:cNvSpPr/>
          <p:nvPr/>
        </p:nvSpPr>
        <p:spPr>
          <a:xfrm>
            <a:off x="838200" y="3849285"/>
            <a:ext cx="653781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hlinkClick r:id="rId2"/>
              </a:rPr>
              <a:t>https://</a:t>
            </a:r>
            <a:r>
              <a:rPr lang="en-US" sz="2800" dirty="0" err="1">
                <a:hlinkClick r:id="rId2"/>
              </a:rPr>
              <a:t>github.com</a:t>
            </a:r>
            <a:r>
              <a:rPr lang="en-US" sz="2800" dirty="0">
                <a:hlinkClick r:id="rId2"/>
              </a:rPr>
              <a:t>/</a:t>
            </a:r>
            <a:r>
              <a:rPr lang="en-US" sz="2800" dirty="0" err="1">
                <a:hlinkClick r:id="rId2"/>
              </a:rPr>
              <a:t>Lobscob</a:t>
            </a:r>
            <a:r>
              <a:rPr lang="en-US" sz="2800" dirty="0">
                <a:hlinkClick r:id="rId2"/>
              </a:rPr>
              <a:t>/Data-Madness</a:t>
            </a:r>
            <a:endParaRPr lang="en-US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DC0876-795E-564B-BC20-A7E1F7570E8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20099" y="-1"/>
            <a:ext cx="3771901" cy="2514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000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F3BC7B-E942-EF47-AD24-74A4051B78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RuPaul’s</a:t>
            </a:r>
            <a:r>
              <a:rPr lang="en-US" dirty="0"/>
              <a:t> Data Race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36C71B-C3D7-0848-99A0-211D0641CB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By Ana and Evelina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A127BC9-0E86-854D-8975-0105615B1490}"/>
              </a:ext>
            </a:extLst>
          </p:cNvPr>
          <p:cNvSpPr/>
          <p:nvPr/>
        </p:nvSpPr>
        <p:spPr>
          <a:xfrm>
            <a:off x="838200" y="3015734"/>
            <a:ext cx="47080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hlinkClick r:id="rId2"/>
              </a:rPr>
              <a:t>https://</a:t>
            </a:r>
            <a:r>
              <a:rPr lang="en-US" sz="2800" dirty="0" err="1">
                <a:hlinkClick r:id="rId2"/>
              </a:rPr>
              <a:t>vimeo.com</a:t>
            </a:r>
            <a:r>
              <a:rPr lang="en-US" sz="2800" dirty="0">
                <a:hlinkClick r:id="rId2"/>
              </a:rPr>
              <a:t>/262053828</a:t>
            </a:r>
            <a:endParaRPr lang="en-US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84724E-FCB5-CA4B-9838-BAEB15D1D38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06459" y="0"/>
            <a:ext cx="4285541" cy="2547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5191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0ECE30-6E3D-9A4F-A0DE-7C40D8D2F9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Game of Thrones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665965-A440-7E49-BD5A-BAF7FAEBA8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By </a:t>
            </a:r>
            <a:r>
              <a:rPr lang="en-US" dirty="0" err="1"/>
              <a:t>Ajki</a:t>
            </a:r>
            <a:r>
              <a:rPr lang="en-US" dirty="0"/>
              <a:t> and Iulia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B6973B1-8CB6-2E47-B551-919C39B1C0C7}"/>
              </a:ext>
            </a:extLst>
          </p:cNvPr>
          <p:cNvSpPr/>
          <p:nvPr/>
        </p:nvSpPr>
        <p:spPr>
          <a:xfrm>
            <a:off x="838200" y="4126077"/>
            <a:ext cx="671164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0" i="0" dirty="0">
                <a:solidFill>
                  <a:srgbClr val="111111"/>
                </a:solidFill>
                <a:effectLst/>
                <a:latin typeface="TSB5PlainFF"/>
                <a:hlinkClick r:id="rId2"/>
              </a:rPr>
              <a:t>https://</a:t>
            </a:r>
            <a:r>
              <a:rPr lang="en-US" sz="2800" b="0" i="0" dirty="0" err="1">
                <a:solidFill>
                  <a:srgbClr val="111111"/>
                </a:solidFill>
                <a:effectLst/>
                <a:latin typeface="TSB5PlainFF"/>
                <a:hlinkClick r:id="rId2"/>
              </a:rPr>
              <a:t>github.com</a:t>
            </a:r>
            <a:r>
              <a:rPr lang="en-US" sz="2800" b="0" i="0" dirty="0">
                <a:solidFill>
                  <a:srgbClr val="111111"/>
                </a:solidFill>
                <a:effectLst/>
                <a:latin typeface="TSB5PlainFF"/>
                <a:hlinkClick r:id="rId2"/>
              </a:rPr>
              <a:t>/</a:t>
            </a:r>
            <a:r>
              <a:rPr lang="en-US" sz="2800" b="0" i="0" dirty="0" err="1">
                <a:solidFill>
                  <a:srgbClr val="111111"/>
                </a:solidFill>
                <a:effectLst/>
                <a:latin typeface="TSB5PlainFF"/>
                <a:hlinkClick r:id="rId2"/>
              </a:rPr>
              <a:t>iuliaferoli</a:t>
            </a:r>
            <a:r>
              <a:rPr lang="en-US" sz="2800" b="0" i="0" dirty="0">
                <a:solidFill>
                  <a:srgbClr val="111111"/>
                </a:solidFill>
                <a:effectLst/>
                <a:latin typeface="TSB5PlainFF"/>
                <a:hlinkClick r:id="rId2"/>
              </a:rPr>
              <a:t>/</a:t>
            </a:r>
            <a:r>
              <a:rPr lang="en-US" sz="2800" b="0" i="0" dirty="0" err="1">
                <a:solidFill>
                  <a:srgbClr val="111111"/>
                </a:solidFill>
                <a:effectLst/>
                <a:latin typeface="TSB5PlainFF"/>
                <a:hlinkClick r:id="rId2"/>
              </a:rPr>
              <a:t>data_madness</a:t>
            </a:r>
            <a:endParaRPr lang="en-US" sz="28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4F09CAA-76C0-AD41-A95D-99180B003138}"/>
              </a:ext>
            </a:extLst>
          </p:cNvPr>
          <p:cNvSpPr/>
          <p:nvPr/>
        </p:nvSpPr>
        <p:spPr>
          <a:xfrm>
            <a:off x="838200" y="3089112"/>
            <a:ext cx="75710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hlinkClick r:id="rId3"/>
              </a:rPr>
              <a:t>https://</a:t>
            </a:r>
            <a:r>
              <a:rPr lang="en-US" sz="2800" dirty="0" err="1">
                <a:hlinkClick r:id="rId3"/>
              </a:rPr>
              <a:t>www.youtube.com</a:t>
            </a:r>
            <a:r>
              <a:rPr lang="en-US" sz="2800" dirty="0">
                <a:hlinkClick r:id="rId3"/>
              </a:rPr>
              <a:t>/</a:t>
            </a:r>
            <a:r>
              <a:rPr lang="en-US" sz="2800" dirty="0" err="1">
                <a:hlinkClick r:id="rId3"/>
              </a:rPr>
              <a:t>watch?v</a:t>
            </a:r>
            <a:r>
              <a:rPr lang="en-US" sz="2800" dirty="0">
                <a:hlinkClick r:id="rId3"/>
              </a:rPr>
              <a:t>=kx7sUaNLqrw</a:t>
            </a:r>
            <a:endParaRPr lang="en-US" sz="2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2BBE73-5697-BD45-8C7D-4E3DAD8D54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88829" y="0"/>
            <a:ext cx="3603171" cy="2032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4008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624204-998E-CD4A-81AC-7FE141580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is the top </a:t>
            </a:r>
            <a:r>
              <a:rPr lang="en-US" dirty="0" err="1"/>
              <a:t>Pokemon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9BA0F9-D563-BE4F-9672-77C6F126AF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By </a:t>
            </a:r>
            <a:r>
              <a:rPr lang="en-US" dirty="0" err="1"/>
              <a:t>Anik</a:t>
            </a:r>
            <a:r>
              <a:rPr lang="en-US" dirty="0"/>
              <a:t> and Dominika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29D12CF-347A-9444-947F-FF13F601E996}"/>
              </a:ext>
            </a:extLst>
          </p:cNvPr>
          <p:cNvSpPr/>
          <p:nvPr/>
        </p:nvSpPr>
        <p:spPr>
          <a:xfrm>
            <a:off x="838199" y="3040521"/>
            <a:ext cx="1135380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2800" dirty="0">
                <a:hlinkClick r:id="rId2"/>
              </a:rPr>
              <a:t>https://gallery.moovly.com/video/f7bad196-2ff2-471d-be24-4b52815282ca</a:t>
            </a:r>
            <a:endParaRPr lang="en-US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E26816-F4DA-0A4C-97A0-284E4B913E8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56271" y="0"/>
            <a:ext cx="2835730" cy="2269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554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32DB62-AB14-384A-B21C-2E0521873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Music Madness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5ECB4B-5364-5542-9EEF-AC5531D62E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By Assad, Casper and </a:t>
            </a:r>
            <a:r>
              <a:rPr lang="en-US" dirty="0" err="1"/>
              <a:t>Tonio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D4F4F9E-4676-7743-BF3F-8A68F5A448A8}"/>
              </a:ext>
            </a:extLst>
          </p:cNvPr>
          <p:cNvSpPr/>
          <p:nvPr/>
        </p:nvSpPr>
        <p:spPr>
          <a:xfrm>
            <a:off x="838200" y="4713904"/>
            <a:ext cx="658231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hlinkClick r:id="rId2"/>
              </a:rPr>
              <a:t>https://</a:t>
            </a:r>
            <a:r>
              <a:rPr lang="en-US" sz="2800" dirty="0" err="1">
                <a:hlinkClick r:id="rId2"/>
              </a:rPr>
              <a:t>github.com</a:t>
            </a:r>
            <a:r>
              <a:rPr lang="en-US" sz="2800" dirty="0">
                <a:hlinkClick r:id="rId2"/>
              </a:rPr>
              <a:t>/</a:t>
            </a:r>
            <a:r>
              <a:rPr lang="en-US" sz="2800" dirty="0" err="1">
                <a:hlinkClick r:id="rId2"/>
              </a:rPr>
              <a:t>weidler</a:t>
            </a:r>
            <a:r>
              <a:rPr lang="en-US" sz="2800" dirty="0">
                <a:hlinkClick r:id="rId2"/>
              </a:rPr>
              <a:t>/music-madness</a:t>
            </a:r>
            <a:endParaRPr lang="en-US" sz="28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15B7CE8-DFEC-5240-9D01-9421E7A2EE19}"/>
              </a:ext>
            </a:extLst>
          </p:cNvPr>
          <p:cNvSpPr/>
          <p:nvPr/>
        </p:nvSpPr>
        <p:spPr>
          <a:xfrm>
            <a:off x="838200" y="3962023"/>
            <a:ext cx="881036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0" i="0" dirty="0">
                <a:solidFill>
                  <a:srgbClr val="111111"/>
                </a:solidFill>
                <a:effectLst/>
                <a:latin typeface="TSB5PlainFF"/>
                <a:hlinkClick r:id="rId3"/>
              </a:rPr>
              <a:t>https</a:t>
            </a:r>
            <a:r>
              <a:rPr lang="en-US" sz="2800" b="0" i="0" dirty="0">
                <a:solidFill>
                  <a:srgbClr val="000000"/>
                </a:solidFill>
                <a:effectLst/>
                <a:latin typeface="TSB5PlainFF"/>
                <a:hlinkClick r:id="rId3"/>
              </a:rPr>
              <a:t>://</a:t>
            </a:r>
            <a:r>
              <a:rPr lang="en-US" sz="2800" b="0" i="0" dirty="0">
                <a:solidFill>
                  <a:srgbClr val="111111"/>
                </a:solidFill>
                <a:effectLst/>
                <a:latin typeface="TSB5PlainFF"/>
                <a:hlinkClick r:id="rId3"/>
              </a:rPr>
              <a:t>www</a:t>
            </a:r>
            <a:r>
              <a:rPr lang="en-US" sz="2800" b="0" i="0" dirty="0">
                <a:solidFill>
                  <a:srgbClr val="000000"/>
                </a:solidFill>
                <a:effectLst/>
                <a:latin typeface="TSB5PlainFF"/>
                <a:hlinkClick r:id="rId3"/>
              </a:rPr>
              <a:t>.</a:t>
            </a:r>
            <a:r>
              <a:rPr lang="en-US" sz="2800" b="0" i="0" dirty="0">
                <a:solidFill>
                  <a:srgbClr val="111111"/>
                </a:solidFill>
                <a:effectLst/>
                <a:latin typeface="TSB5PlainFF"/>
                <a:hlinkClick r:id="rId3"/>
              </a:rPr>
              <a:t>powtoon</a:t>
            </a:r>
            <a:r>
              <a:rPr lang="en-US" sz="2800" b="0" i="0" dirty="0">
                <a:solidFill>
                  <a:srgbClr val="000000"/>
                </a:solidFill>
                <a:effectLst/>
                <a:latin typeface="TSB5PlainFF"/>
                <a:hlinkClick r:id="rId3"/>
              </a:rPr>
              <a:t>.com/c/</a:t>
            </a:r>
            <a:r>
              <a:rPr lang="en-US" sz="2800" b="0" i="0" dirty="0">
                <a:solidFill>
                  <a:srgbClr val="111111"/>
                </a:solidFill>
                <a:effectLst/>
                <a:latin typeface="TSB5PlainFF"/>
                <a:hlinkClick r:id="rId3"/>
              </a:rPr>
              <a:t>bC</a:t>
            </a:r>
            <a:r>
              <a:rPr lang="en-US" sz="2800" b="0" i="0" dirty="0">
                <a:solidFill>
                  <a:srgbClr val="000000"/>
                </a:solidFill>
                <a:effectLst/>
                <a:latin typeface="TSB5PlainFF"/>
                <a:hlinkClick r:id="rId3"/>
              </a:rPr>
              <a:t>7GP75SZQR/1/m</a:t>
            </a:r>
            <a:r>
              <a:rPr lang="en-US" sz="2800" b="0" i="0" dirty="0">
                <a:solidFill>
                  <a:srgbClr val="000000"/>
                </a:solidFill>
                <a:effectLst/>
                <a:latin typeface="TSB5PlainFF"/>
              </a:rPr>
              <a:t> (Full HD)</a:t>
            </a:r>
            <a:endParaRPr lang="en-US" sz="28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ABC2CF4-91EE-E242-B4C1-124673B063C3}"/>
              </a:ext>
            </a:extLst>
          </p:cNvPr>
          <p:cNvSpPr/>
          <p:nvPr/>
        </p:nvSpPr>
        <p:spPr>
          <a:xfrm>
            <a:off x="838200" y="3210142"/>
            <a:ext cx="453848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0" i="0" dirty="0">
                <a:solidFill>
                  <a:srgbClr val="111111"/>
                </a:solidFill>
                <a:effectLst/>
                <a:latin typeface="TSB5PlainFF"/>
                <a:hlinkClick r:id="rId4"/>
              </a:rPr>
              <a:t>https://</a:t>
            </a:r>
            <a:r>
              <a:rPr lang="en-US" sz="2800" b="0" i="0" dirty="0" err="1">
                <a:solidFill>
                  <a:srgbClr val="111111"/>
                </a:solidFill>
                <a:effectLst/>
                <a:latin typeface="TSB5PlainFF"/>
                <a:hlinkClick r:id="rId4"/>
              </a:rPr>
              <a:t>youtu.be</a:t>
            </a:r>
            <a:r>
              <a:rPr lang="en-US" sz="2800" b="0" i="0" dirty="0">
                <a:solidFill>
                  <a:srgbClr val="111111"/>
                </a:solidFill>
                <a:effectLst/>
                <a:latin typeface="TSB5PlainFF"/>
                <a:hlinkClick r:id="rId4"/>
              </a:rPr>
              <a:t>/</a:t>
            </a:r>
            <a:r>
              <a:rPr lang="en-US" sz="2800" b="0" i="0" dirty="0" err="1">
                <a:solidFill>
                  <a:srgbClr val="111111"/>
                </a:solidFill>
                <a:effectLst/>
                <a:latin typeface="TSB5PlainFF"/>
                <a:hlinkClick r:id="rId4"/>
              </a:rPr>
              <a:t>pjzG-eFzCug</a:t>
            </a:r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71EFC46-5E37-7043-9EE4-D353BDE1DCDD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27671" y="0"/>
            <a:ext cx="3064329" cy="2082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4538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B820B-A571-0846-8E7B-25E5D8A35D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Crime analysis in Vancouver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80580A-D1F6-314C-A22F-316ED6E3CD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By Misha and Philippe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D43B0C1-39CA-A941-AA81-5719D8D4A256}"/>
              </a:ext>
            </a:extLst>
          </p:cNvPr>
          <p:cNvSpPr/>
          <p:nvPr/>
        </p:nvSpPr>
        <p:spPr>
          <a:xfrm>
            <a:off x="838200" y="3032063"/>
            <a:ext cx="769550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hlinkClick r:id="rId2"/>
              </a:rPr>
              <a:t>https://</a:t>
            </a:r>
            <a:r>
              <a:rPr lang="en-US" sz="2800" dirty="0" err="1">
                <a:hlinkClick r:id="rId2"/>
              </a:rPr>
              <a:t>www.youtube.com</a:t>
            </a:r>
            <a:r>
              <a:rPr lang="en-US" sz="2800" dirty="0">
                <a:hlinkClick r:id="rId2"/>
              </a:rPr>
              <a:t>/</a:t>
            </a:r>
            <a:r>
              <a:rPr lang="en-US" sz="2800" dirty="0" err="1">
                <a:hlinkClick r:id="rId2"/>
              </a:rPr>
              <a:t>watch?v</a:t>
            </a:r>
            <a:r>
              <a:rPr lang="en-US" sz="2800" dirty="0">
                <a:hlinkClick r:id="rId2"/>
              </a:rPr>
              <a:t>=QcB1YcMFyMI</a:t>
            </a:r>
            <a:endParaRPr lang="en-US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ED4A3A-AB21-1E4A-BCD1-FF2878B1AC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3900" y="15535"/>
            <a:ext cx="3848100" cy="210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7387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D7264-BD69-6E4D-A286-E4BE22E88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UK traffic accidents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D4E8B8-105C-DF40-B536-A05D91C1A4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By Anh and </a:t>
            </a:r>
            <a:r>
              <a:rPr lang="en-US" dirty="0" err="1"/>
              <a:t>Wouter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EC7C2C9-275C-934A-9992-05FA0FB159A9}"/>
              </a:ext>
            </a:extLst>
          </p:cNvPr>
          <p:cNvSpPr/>
          <p:nvPr/>
        </p:nvSpPr>
        <p:spPr>
          <a:xfrm>
            <a:off x="838200" y="3146362"/>
            <a:ext cx="774513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0" i="0" dirty="0">
                <a:solidFill>
                  <a:srgbClr val="111111"/>
                </a:solidFill>
                <a:effectLst/>
                <a:latin typeface="TSB5PlainFF"/>
                <a:hlinkClick r:id="rId2"/>
              </a:rPr>
              <a:t>https://</a:t>
            </a:r>
            <a:r>
              <a:rPr lang="en-US" sz="2800" b="0" i="0" dirty="0" err="1">
                <a:solidFill>
                  <a:srgbClr val="111111"/>
                </a:solidFill>
                <a:effectLst/>
                <a:latin typeface="TSB5PlainFF"/>
                <a:hlinkClick r:id="rId2"/>
              </a:rPr>
              <a:t>www.youtube.com</a:t>
            </a:r>
            <a:r>
              <a:rPr lang="en-US" sz="2800" b="0" i="0" dirty="0">
                <a:solidFill>
                  <a:srgbClr val="111111"/>
                </a:solidFill>
                <a:effectLst/>
                <a:latin typeface="TSB5PlainFF"/>
                <a:hlinkClick r:id="rId2"/>
              </a:rPr>
              <a:t>/</a:t>
            </a:r>
            <a:r>
              <a:rPr lang="en-US" sz="2800" b="0" i="0" dirty="0" err="1">
                <a:solidFill>
                  <a:srgbClr val="111111"/>
                </a:solidFill>
                <a:effectLst/>
                <a:latin typeface="TSB5PlainFF"/>
                <a:hlinkClick r:id="rId2"/>
              </a:rPr>
              <a:t>watch?v</a:t>
            </a:r>
            <a:r>
              <a:rPr lang="en-US" sz="2800" b="0" i="0" dirty="0">
                <a:solidFill>
                  <a:srgbClr val="111111"/>
                </a:solidFill>
                <a:effectLst/>
                <a:latin typeface="TSB5PlainFF"/>
                <a:hlinkClick r:id="rId2"/>
              </a:rPr>
              <a:t>=kdDxYdHq4bM</a:t>
            </a:r>
            <a:endParaRPr lang="en-US" sz="28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52537F4-D709-5540-B766-0045799CA5A9}"/>
              </a:ext>
            </a:extLst>
          </p:cNvPr>
          <p:cNvSpPr/>
          <p:nvPr/>
        </p:nvSpPr>
        <p:spPr>
          <a:xfrm>
            <a:off x="838200" y="4254974"/>
            <a:ext cx="761464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hlinkClick r:id="rId3"/>
              </a:rPr>
              <a:t>https://</a:t>
            </a:r>
            <a:r>
              <a:rPr lang="en-US" sz="2800" dirty="0" err="1">
                <a:hlinkClick r:id="rId3"/>
              </a:rPr>
              <a:t>github.com</a:t>
            </a:r>
            <a:r>
              <a:rPr lang="en-US" sz="2800" dirty="0">
                <a:hlinkClick r:id="rId3"/>
              </a:rPr>
              <a:t>/</a:t>
            </a:r>
            <a:r>
              <a:rPr lang="en-US" sz="2800" dirty="0" err="1">
                <a:hlinkClick r:id="rId3"/>
              </a:rPr>
              <a:t>wouterleeftink</a:t>
            </a:r>
            <a:r>
              <a:rPr lang="en-US" sz="2800" dirty="0">
                <a:hlinkClick r:id="rId3"/>
              </a:rPr>
              <a:t>/travel-madness</a:t>
            </a:r>
            <a:endParaRPr lang="en-US" sz="2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25A4D40-95A0-8640-9A1E-E1B61748F4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2849" y="0"/>
            <a:ext cx="3708400" cy="219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4989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93ED8B-5E92-8A4C-B8C7-E8E91AAE8E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Vehicle collisions in NYC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E2C9D3-3079-354F-AE78-86E3B06438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By </a:t>
            </a:r>
            <a:r>
              <a:rPr lang="en-US" dirty="0" err="1"/>
              <a:t>Nordine</a:t>
            </a:r>
            <a:r>
              <a:rPr lang="en-US" dirty="0"/>
              <a:t> and Simon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B16ED2-08FC-D448-BF34-53E036D1A5D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34400" y="1"/>
            <a:ext cx="3657600" cy="20574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F214B66-5098-7C4C-8165-BCBE2E02C725}"/>
              </a:ext>
            </a:extLst>
          </p:cNvPr>
          <p:cNvSpPr/>
          <p:nvPr/>
        </p:nvSpPr>
        <p:spPr>
          <a:xfrm>
            <a:off x="838200" y="3293320"/>
            <a:ext cx="748134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hlinkClick r:id="rId3"/>
              </a:rPr>
              <a:t>https://</a:t>
            </a:r>
            <a:r>
              <a:rPr lang="en-US" sz="2800" dirty="0" err="1">
                <a:hlinkClick r:id="rId3"/>
              </a:rPr>
              <a:t>www.youtube.com</a:t>
            </a:r>
            <a:r>
              <a:rPr lang="en-US" sz="2800" dirty="0">
                <a:hlinkClick r:id="rId3"/>
              </a:rPr>
              <a:t>/</a:t>
            </a:r>
            <a:r>
              <a:rPr lang="en-US" sz="2800" dirty="0" err="1">
                <a:hlinkClick r:id="rId3"/>
              </a:rPr>
              <a:t>watch?v</a:t>
            </a:r>
            <a:r>
              <a:rPr lang="en-US" sz="2800" dirty="0">
                <a:hlinkClick r:id="rId3"/>
              </a:rPr>
              <a:t>=XKY3nBiIuN0</a:t>
            </a:r>
            <a:endParaRPr lang="en-US" sz="28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8847A2E-96E5-0D4B-94CE-162AB1A4BB96}"/>
              </a:ext>
            </a:extLst>
          </p:cNvPr>
          <p:cNvSpPr/>
          <p:nvPr/>
        </p:nvSpPr>
        <p:spPr>
          <a:xfrm>
            <a:off x="838200" y="4350420"/>
            <a:ext cx="1077141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hlinkClick r:id="rId4"/>
              </a:rPr>
              <a:t>https://</a:t>
            </a:r>
            <a:r>
              <a:rPr lang="en-US" sz="2000" dirty="0" err="1">
                <a:hlinkClick r:id="rId4"/>
              </a:rPr>
              <a:t>github.com</a:t>
            </a:r>
            <a:r>
              <a:rPr lang="en-US" sz="2000" dirty="0">
                <a:hlinkClick r:id="rId4"/>
              </a:rPr>
              <a:t>/</a:t>
            </a:r>
            <a:r>
              <a:rPr lang="en-US" sz="2000" dirty="0" err="1">
                <a:hlinkClick r:id="rId4"/>
              </a:rPr>
              <a:t>swengeler</a:t>
            </a:r>
            <a:r>
              <a:rPr lang="en-US" sz="2000" dirty="0">
                <a:hlinkClick r:id="rId4"/>
              </a:rPr>
              <a:t>/</a:t>
            </a:r>
            <a:r>
              <a:rPr lang="en-US" sz="2000" dirty="0" err="1">
                <a:hlinkClick r:id="rId4"/>
              </a:rPr>
              <a:t>AounisAwefulAccidentsFeatWengelersWoefulWreckages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7271090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7023B-AAC8-2349-881E-96FB320E5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Air Pollution in USA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965F2E-8A95-F440-9A3C-24A5F27F5E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By Aleksandra and Lukas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4BF030-09B7-C648-A8BF-1226BF9E4E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9700" y="0"/>
            <a:ext cx="3162300" cy="218928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E3CC799-CEA4-E441-AEC8-966EE5347264}"/>
              </a:ext>
            </a:extLst>
          </p:cNvPr>
          <p:cNvSpPr/>
          <p:nvPr/>
        </p:nvSpPr>
        <p:spPr>
          <a:xfrm>
            <a:off x="838200" y="3342305"/>
            <a:ext cx="489922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0" i="0" dirty="0">
                <a:solidFill>
                  <a:srgbClr val="111111"/>
                </a:solidFill>
                <a:effectLst/>
                <a:latin typeface="TSB5PlainFF"/>
                <a:hlinkClick r:id="rId3"/>
              </a:rPr>
              <a:t>https://</a:t>
            </a:r>
            <a:r>
              <a:rPr lang="en-US" sz="2800" b="0" i="0" dirty="0" err="1">
                <a:solidFill>
                  <a:srgbClr val="111111"/>
                </a:solidFill>
                <a:effectLst/>
                <a:latin typeface="TSB5PlainFF"/>
                <a:hlinkClick r:id="rId3"/>
              </a:rPr>
              <a:t>youtu.be</a:t>
            </a:r>
            <a:r>
              <a:rPr lang="en-US" sz="2800" b="0" i="0" dirty="0">
                <a:solidFill>
                  <a:srgbClr val="111111"/>
                </a:solidFill>
                <a:effectLst/>
                <a:latin typeface="TSB5PlainFF"/>
                <a:hlinkClick r:id="rId3"/>
              </a:rPr>
              <a:t>/W1x3KA9zCOk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4347018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409D0-D67C-0049-A84A-2113065C2E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 Visa Application statistics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C49DFF-D50A-DF4F-9677-843127C978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By Jade and </a:t>
            </a:r>
            <a:r>
              <a:rPr lang="en-US" dirty="0" err="1"/>
              <a:t>Kamil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023A393-EDF3-8845-8E8E-1D127B7C7005}"/>
              </a:ext>
            </a:extLst>
          </p:cNvPr>
          <p:cNvSpPr/>
          <p:nvPr/>
        </p:nvSpPr>
        <p:spPr>
          <a:xfrm>
            <a:off x="838199" y="2860906"/>
            <a:ext cx="111959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hlinkClick r:id="rId2"/>
              </a:rPr>
              <a:t>https://</a:t>
            </a:r>
            <a:r>
              <a:rPr lang="en-US" sz="2400" dirty="0" err="1">
                <a:hlinkClick r:id="rId2"/>
              </a:rPr>
              <a:t>drive.google.com</a:t>
            </a:r>
            <a:r>
              <a:rPr lang="en-US" sz="2400" dirty="0">
                <a:hlinkClick r:id="rId2"/>
              </a:rPr>
              <a:t>/file/d/1UW5VzxpgnQ8ynIf6KskpMxp_D7_md1o2/view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5AE819-37E5-4141-B6F6-7AE632C063C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25643" y="6515"/>
            <a:ext cx="2966357" cy="2101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6423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39AEB-B4ED-D247-91FD-0907E404A9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Pima Indians Diabetes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E7BEE4-37C6-C949-BA80-403CC6ED05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By Eric and Max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F44EA67-CDB6-DB40-A0E3-229B4E0A28AB}"/>
              </a:ext>
            </a:extLst>
          </p:cNvPr>
          <p:cNvSpPr/>
          <p:nvPr/>
        </p:nvSpPr>
        <p:spPr>
          <a:xfrm>
            <a:off x="838200" y="2917763"/>
            <a:ext cx="737971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hlinkClick r:id="rId2"/>
              </a:rPr>
              <a:t>https://</a:t>
            </a:r>
            <a:r>
              <a:rPr lang="en-US" sz="2800" dirty="0" err="1">
                <a:hlinkClick r:id="rId2"/>
              </a:rPr>
              <a:t>www.youtube.com</a:t>
            </a:r>
            <a:r>
              <a:rPr lang="en-US" sz="2800" dirty="0">
                <a:hlinkClick r:id="rId2"/>
              </a:rPr>
              <a:t>/</a:t>
            </a:r>
            <a:r>
              <a:rPr lang="en-US" sz="2800" dirty="0" err="1">
                <a:hlinkClick r:id="rId2"/>
              </a:rPr>
              <a:t>watch?v</a:t>
            </a:r>
            <a:r>
              <a:rPr lang="en-US" sz="2800" dirty="0">
                <a:hlinkClick r:id="rId2"/>
              </a:rPr>
              <a:t>=etjyzgokN5Y</a:t>
            </a:r>
            <a:endParaRPr lang="en-US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088F85-0E10-444E-90F1-D7078116E0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6200" y="0"/>
            <a:ext cx="3225800" cy="2188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821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86709E-F9B3-DE4D-BAFC-10E1D03274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15473"/>
            <a:ext cx="10515600" cy="1325563"/>
          </a:xfrm>
        </p:spPr>
        <p:txBody>
          <a:bodyPr/>
          <a:lstStyle/>
          <a:p>
            <a:r>
              <a:rPr lang="en-US" dirty="0"/>
              <a:t>Advanced NBA analytics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86A12E-5147-DE46-B5D9-9C4411F3AC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27757"/>
            <a:ext cx="10515600" cy="57467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By Dorian and </a:t>
            </a:r>
            <a:r>
              <a:rPr lang="en-US" dirty="0" err="1"/>
              <a:t>Presian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831161F-D4F2-0940-A5ED-6502FFDBE1E6}"/>
              </a:ext>
            </a:extLst>
          </p:cNvPr>
          <p:cNvSpPr/>
          <p:nvPr/>
        </p:nvSpPr>
        <p:spPr>
          <a:xfrm>
            <a:off x="838200" y="4360778"/>
            <a:ext cx="678935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hlinkClick r:id="rId2"/>
              </a:rPr>
              <a:t>https://</a:t>
            </a:r>
            <a:r>
              <a:rPr lang="en-US" sz="2800" dirty="0" err="1">
                <a:hlinkClick r:id="rId2"/>
              </a:rPr>
              <a:t>github.com</a:t>
            </a:r>
            <a:r>
              <a:rPr lang="en-US" sz="2800" dirty="0">
                <a:hlinkClick r:id="rId2"/>
              </a:rPr>
              <a:t>/dorianb96/data-madness</a:t>
            </a:r>
            <a:endParaRPr lang="en-US" sz="28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ED1A12E-DCA4-F149-8AE5-54D4954107DB}"/>
              </a:ext>
            </a:extLst>
          </p:cNvPr>
          <p:cNvSpPr/>
          <p:nvPr/>
        </p:nvSpPr>
        <p:spPr>
          <a:xfrm>
            <a:off x="838200" y="3430050"/>
            <a:ext cx="483664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hlinkClick r:id="rId3"/>
              </a:rPr>
              <a:t>https://</a:t>
            </a:r>
            <a:r>
              <a:rPr lang="en-US" sz="2800" dirty="0" err="1">
                <a:hlinkClick r:id="rId3"/>
              </a:rPr>
              <a:t>youtu.be</a:t>
            </a:r>
            <a:r>
              <a:rPr lang="en-US" sz="2800" dirty="0">
                <a:hlinkClick r:id="rId3"/>
              </a:rPr>
              <a:t>/XHsbQNyn44c</a:t>
            </a:r>
            <a:endParaRPr lang="en-US" sz="2800" dirty="0"/>
          </a:p>
        </p:txBody>
      </p:sp>
      <p:pic>
        <p:nvPicPr>
          <p:cNvPr id="1026" name="Picture 2" descr="Image result for nba">
            <a:extLst>
              <a:ext uri="{FF2B5EF4-FFF2-40B4-BE49-F238E27FC236}">
                <a16:creationId xmlns:a16="http://schemas.microsoft.com/office/drawing/2014/main" id="{964BC9D8-D3EC-DC4E-924F-A818F2B442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08100" y="0"/>
            <a:ext cx="4283900" cy="2411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99677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336</TotalTime>
  <Words>625</Words>
  <Application>Microsoft Macintosh PowerPoint</Application>
  <PresentationFormat>Widescreen</PresentationFormat>
  <Paragraphs>91</Paragraphs>
  <Slides>26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4" baseType="lpstr">
      <vt:lpstr>American Typewriter</vt:lpstr>
      <vt:lpstr>Arial</vt:lpstr>
      <vt:lpstr>Bodoni 72 Smallcaps Book</vt:lpstr>
      <vt:lpstr>Calibri</vt:lpstr>
      <vt:lpstr>Calibri Light</vt:lpstr>
      <vt:lpstr>Chalkduster</vt:lpstr>
      <vt:lpstr>TSB5PlainFF</vt:lpstr>
      <vt:lpstr>Office Theme</vt:lpstr>
      <vt:lpstr>PowerPoint Presentation</vt:lpstr>
      <vt:lpstr>Crime analysis in San Francisco</vt:lpstr>
      <vt:lpstr>Crime analysis in Vancouver</vt:lpstr>
      <vt:lpstr>UK traffic accidents</vt:lpstr>
      <vt:lpstr>Vehicle collisions in NYC</vt:lpstr>
      <vt:lpstr>Air Pollution in USA</vt:lpstr>
      <vt:lpstr>US Visa Application statistics</vt:lpstr>
      <vt:lpstr>Pima Indians Diabetes</vt:lpstr>
      <vt:lpstr>Advanced NBA analytics</vt:lpstr>
      <vt:lpstr>Olympic Games Medals</vt:lpstr>
      <vt:lpstr>airbnb statistics</vt:lpstr>
      <vt:lpstr>UK e-commerce analysis</vt:lpstr>
      <vt:lpstr>Predicting fuel prices in the UK</vt:lpstr>
      <vt:lpstr>To Brexit or not to Brexit?</vt:lpstr>
      <vt:lpstr>Exploring History’s Famous People</vt:lpstr>
      <vt:lpstr>Analyzing CITES data</vt:lpstr>
      <vt:lpstr>Portuguese students performance</vt:lpstr>
      <vt:lpstr>Measuring Morality</vt:lpstr>
      <vt:lpstr>Bypassing Morality</vt:lpstr>
      <vt:lpstr>Wine reviews</vt:lpstr>
      <vt:lpstr>YouTube trending videos</vt:lpstr>
      <vt:lpstr>MovieLens analysis</vt:lpstr>
      <vt:lpstr>RuPaul’s Data Race</vt:lpstr>
      <vt:lpstr>Game of Thrones</vt:lpstr>
      <vt:lpstr>Which is the top Pokemon?</vt:lpstr>
      <vt:lpstr>Music Madness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Spanakis Jerry (DKE)</dc:creator>
  <cp:lastModifiedBy>Spanakis, Jerry (DKE)</cp:lastModifiedBy>
  <cp:revision>25</cp:revision>
  <dcterms:created xsi:type="dcterms:W3CDTF">2018-03-28T08:22:20Z</dcterms:created>
  <dcterms:modified xsi:type="dcterms:W3CDTF">2019-01-28T16:30:31Z</dcterms:modified>
</cp:coreProperties>
</file>